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160DBF-EF02-4480-9E84-B8F079448C76}">
  <a:tblStyle styleId="{82160DBF-EF02-4480-9E84-B8F079448C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regular.fntdata"/><Relationship Id="rId21" Type="http://schemas.openxmlformats.org/officeDocument/2006/relationships/slide" Target="slides/slide15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4553db0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a4553db0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a4553db01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a4553db01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9da15a82b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9da15a82b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9da15a82b7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9da15a82b7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da15a82b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9da15a82b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da15a82b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9da15a82b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9da15a82b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9da15a82b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9da15a82b7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9da15a82b7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9da15a82b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9da15a82b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9da15a82b7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9da15a82b7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9da15a82b7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9da15a82b7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9da15a82b7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9da15a82b7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da15a82b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da15a82b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a4553db01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a4553db01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Virtualisation et Conteneurisation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/>
              <a:t>Guillaume Urvoy-Keller - Novembre 2022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/>
              <a:t>Amaury Boller - </a:t>
            </a:r>
            <a:r>
              <a:rPr lang="fr" sz="1400"/>
              <a:t>Révision </a:t>
            </a:r>
            <a:r>
              <a:rPr lang="fr" sz="1400"/>
              <a:t>Octobre 2025</a:t>
            </a:r>
            <a:endParaRPr sz="14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Partie </a:t>
            </a:r>
            <a:r>
              <a:rPr lang="fr"/>
              <a:t>I</a:t>
            </a:r>
            <a:r>
              <a:rPr lang="fr"/>
              <a:t> — </a:t>
            </a:r>
            <a:r>
              <a:rPr lang="fr"/>
              <a:t>Virtualisation des machines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750" y="3714100"/>
            <a:ext cx="2768246" cy="11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0050" y="2247888"/>
            <a:ext cx="1252372" cy="1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fr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Ballooning</a:t>
            </a:r>
            <a:endParaRPr sz="2300"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729450" y="1798725"/>
            <a:ext cx="8336100" cy="30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fr" sz="1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b="1" lang="fr" sz="1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balloon driver</a:t>
            </a:r>
            <a:r>
              <a:rPr lang="fr" sz="1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(dans la VM) permet à l’hyperviseur de </a:t>
            </a:r>
            <a:r>
              <a:rPr b="1" lang="fr" sz="1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reprendre de la mémoire à une VM</a:t>
            </a:r>
            <a:r>
              <a:rPr lang="fr" sz="1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en utilise peu.</a:t>
            </a:r>
            <a:endParaRPr sz="1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400"/>
              </a:spcBef>
              <a:spcAft>
                <a:spcPts val="0"/>
              </a:spcAft>
              <a:buSzPts val="358"/>
              <a:buNone/>
            </a:pPr>
            <a:r>
              <a:rPr b="1" lang="fr" sz="117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Principe :</a:t>
            </a:r>
            <a:endParaRPr b="1" sz="117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926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AutoNum type="arabicPeriod"/>
            </a:pPr>
            <a:r>
              <a:rPr lang="fr" sz="1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L’hyperviseur “gonfle” un pilote dans la VM → le pilote consomme volontairement de la RAM.</a:t>
            </a:r>
            <a:endParaRPr sz="1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926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AutoNum type="arabicPeriod"/>
            </a:pPr>
            <a:r>
              <a:rPr lang="fr" sz="1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VM libère alors de la mémoire “inutile”.</a:t>
            </a:r>
            <a:endParaRPr sz="1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926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AutoNum type="arabicPeriod"/>
            </a:pPr>
            <a:r>
              <a:rPr lang="fr" sz="1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L’hyperviseur récupère cette mémoire et peut l’attribuer à une autre VM</a:t>
            </a:r>
            <a:r>
              <a:rPr lang="fr" sz="1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400"/>
              </a:spcBef>
              <a:spcAft>
                <a:spcPts val="0"/>
              </a:spcAft>
              <a:buSzPts val="358"/>
              <a:buNone/>
            </a:pPr>
            <a:r>
              <a:rPr b="1" lang="fr" sz="117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Avantages :</a:t>
            </a:r>
            <a:endParaRPr b="1" sz="117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926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Char char="●"/>
            </a:pPr>
            <a:r>
              <a:rPr lang="fr" sz="1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Ajustement dynamique et non intrusif.</a:t>
            </a:r>
            <a:endParaRPr sz="1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926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Char char="●"/>
            </a:pPr>
            <a:r>
              <a:rPr lang="fr" sz="1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Permet l’overcommit sans trop de risque.</a:t>
            </a:r>
            <a:endParaRPr sz="1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400"/>
              </a:spcBef>
              <a:spcAft>
                <a:spcPts val="0"/>
              </a:spcAft>
              <a:buSzPts val="358"/>
              <a:buNone/>
            </a:pPr>
            <a:r>
              <a:rPr b="1" lang="fr" sz="117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Limites :</a:t>
            </a:r>
            <a:endParaRPr b="1" sz="117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926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Char char="●"/>
            </a:pPr>
            <a:r>
              <a:rPr lang="fr" sz="1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Dépend du comportement de l’OS invité.</a:t>
            </a:r>
            <a:endParaRPr sz="110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926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8"/>
              <a:buFont typeface="Arial"/>
              <a:buChar char="●"/>
            </a:pPr>
            <a:r>
              <a:rPr lang="fr" sz="11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 dégrader les performances s'il fait pression sur la VM.</a:t>
            </a:r>
            <a:endParaRPr sz="522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TPS – Transparent Page Sharing</a:t>
            </a:r>
            <a:endParaRPr sz="2300"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729450" y="2078875"/>
            <a:ext cx="7688700" cy="29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2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b="1" lang="fr" sz="12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Transparent Page Sharing</a:t>
            </a:r>
            <a:r>
              <a:rPr lang="fr" sz="12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consiste à </a:t>
            </a:r>
            <a:r>
              <a:rPr b="1" lang="fr" sz="12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dédupliquer automatiquement</a:t>
            </a:r>
            <a:r>
              <a:rPr lang="fr" sz="12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les pages mémoire </a:t>
            </a:r>
            <a:r>
              <a:rPr i="1" lang="fr" sz="12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identiques</a:t>
            </a:r>
            <a:r>
              <a:rPr lang="fr" sz="12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entre VMs.</a:t>
            </a:r>
            <a:endParaRPr sz="12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2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Exemple :</a:t>
            </a:r>
            <a:br>
              <a:rPr lang="fr" sz="12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2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Plusieurs VMs tournent avec la même installation Linux → de nombreux blocs mémoire sont identiques → une seule copie est réellement stockée.</a:t>
            </a:r>
            <a:endParaRPr sz="12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4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Avantages :</a:t>
            </a:r>
            <a:endParaRPr b="1" sz="14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523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 sz="12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Réduit la consommation RAM globale.</a:t>
            </a:r>
            <a:endParaRPr sz="12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523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 sz="12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Très efficace dans les environnements homogènes (VDI, clusters).</a:t>
            </a:r>
            <a:endParaRPr sz="12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4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Limites / évolutions :</a:t>
            </a:r>
            <a:endParaRPr b="1" sz="14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523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 sz="12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Désactivé par défaut sur certains hyperviseurs (VMware ESXi) pour des raisons de </a:t>
            </a:r>
            <a:r>
              <a:rPr b="1" lang="fr" sz="12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sécurité</a:t>
            </a:r>
            <a:r>
              <a:rPr lang="fr" sz="12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(atténuation des attaques par canal auxiliaire).</a:t>
            </a:r>
            <a:endParaRPr sz="12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523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 sz="12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 être réactivé dans des environnements maîtrisés.</a:t>
            </a:r>
            <a:endParaRPr sz="12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</a:t>
            </a:r>
            <a:r>
              <a:rPr lang="fr"/>
              <a:t>. Virtualisation des E/S et du réseau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729450" y="2078875"/>
            <a:ext cx="7944000" cy="28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4.1 E/S physiques et virtuelles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périphériques réels (carte réseau, disque, USB) doivent être </a:t>
            </a: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multiplexés</a:t>
            </a: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entre VMs.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Solutions 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virtio</a:t>
            </a: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pilotes virtuels optimisés pour les VMs KVM.</a:t>
            </a:r>
            <a:b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SR-IOV (Single Root I/O Virtualization)</a:t>
            </a: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plusieurs fonctions logiques sur une seule carte réseau.</a:t>
            </a:r>
            <a:b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IOMMU</a:t>
            </a:r>
            <a:r>
              <a:rPr lang="f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mappe les adresses physiques des périphériques vers celles des VMs.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Virtualisation des E/S et du réseau</a:t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729450" y="2078875"/>
            <a:ext cx="7688700" cy="29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4.2 Réseau virtuel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L’hyperviseur crée des </a:t>
            </a:r>
            <a:r>
              <a:rPr b="1"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switchs virtuels</a:t>
            </a: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permettant la communication :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 VMs du même hôte,</a:t>
            </a:r>
            <a:b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 hôtes physiques (via ponts ou VLANs).</a:t>
            </a:r>
            <a:b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Outils :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vSwitch</a:t>
            </a: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vSwitch (OVS)</a:t>
            </a: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standard du SDN (Software Defined Networking).</a:t>
            </a:r>
            <a:b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Bridging, NAT, VLANs internes</a:t>
            </a: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VirtualBox, KVM, VMware.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Exemple R&amp;T :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création d’un routeur Linux virtuel interconnectant plusieurs réseaux VLAN.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</a:t>
            </a:r>
            <a:r>
              <a:rPr lang="fr"/>
              <a:t>. Gestion et déploiement</a:t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Snapshots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retour rapide à un état précédent.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Templates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déploiement rapide de VMs préconfigurées.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Migration à chaud (live migration)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déplacement d’une VM entre deux hôtes sans interruption.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0" marR="3810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💡 Utilisé dans les datacenters et les clusters de virtualisation.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6</a:t>
            </a:r>
            <a:r>
              <a:rPr lang="fr"/>
              <a:t>. Synthèse - Virtualisation système</a:t>
            </a:r>
            <a:endParaRPr/>
          </a:p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727650" y="18995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 </a:t>
            </a:r>
            <a:endParaRPr/>
          </a:p>
        </p:txBody>
      </p:sp>
      <p:graphicFrame>
        <p:nvGraphicFramePr>
          <p:cNvPr id="179" name="Google Shape;179;p27"/>
          <p:cNvGraphicFramePr/>
          <p:nvPr/>
        </p:nvGraphicFramePr>
        <p:xfrm>
          <a:off x="729450" y="203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{82160DBF-EF02-4480-9E84-B8F079448C76}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/>
                        <a:t>Aspect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/>
                        <a:t>Avantage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/>
                        <a:t>Technologie clé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CPU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Isolation / scheduling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Intel VT-x, AMD-V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RAM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Efficacité / sécurité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EPT, RVI, SEV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I/Os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Partage matériel performant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SR-IOV, virtio, IOMMU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Réseau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Interconnexion virtuelle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vSwitch, OVS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Gestion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Automatisation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Proxmox, VMware vCenter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840"/>
              <a:t>1. Introduction : la virtualisation dans les infrastructures modernes</a:t>
            </a:r>
            <a:endParaRPr sz="1840"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729450" y="2078875"/>
            <a:ext cx="8212800" cy="29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virtualisation est aujourd’hui </a:t>
            </a:r>
            <a:r>
              <a:rPr b="1"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fondement de toute infrastructure réseau et cloud</a:t>
            </a:r>
            <a:r>
              <a:rPr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Elle permet de découpler les ressources matérielles physiques (serveurs, stockage, réseau) de leurs usages logiques (VM, routeurs virtuels, services).</a:t>
            </a:r>
            <a:endParaRPr sz="312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Objectifs principaux :</a:t>
            </a:r>
            <a:endParaRPr b="1" sz="312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159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Mutualisation</a:t>
            </a:r>
            <a:r>
              <a:rPr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 ressources (optimisation de la charge des serveurs).</a:t>
            </a:r>
            <a:br>
              <a:rPr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12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159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Isolation</a:t>
            </a:r>
            <a:r>
              <a:rPr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 environnements (sécurité, stabilité).</a:t>
            </a:r>
            <a:br>
              <a:rPr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12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159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Portabilité et automatisation</a:t>
            </a:r>
            <a:r>
              <a:rPr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 déploiements (VM templates, snapshots).</a:t>
            </a:r>
            <a:br>
              <a:rPr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12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159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Économie d’énergie</a:t>
            </a:r>
            <a:r>
              <a:rPr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(moins de matériel physique).</a:t>
            </a:r>
            <a:endParaRPr sz="312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34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💡 </a:t>
            </a:r>
            <a:r>
              <a:rPr b="1"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Contexte R&amp;T :</a:t>
            </a:r>
            <a:r>
              <a:rPr lang="fr" sz="31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virtualisation permet de déployer des routeurs, firewalls, serveurs DHCP/DNS, etc. sans matériel dédié.</a:t>
            </a:r>
            <a:endParaRPr sz="312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3804"/>
              <a:buFont typeface="Arial"/>
              <a:buNone/>
            </a:pPr>
            <a:r>
              <a:rPr lang="fr" sz="1840"/>
              <a:t>1. Introduction : la virtualisation dans les infrastructures modernes</a:t>
            </a:r>
            <a:endParaRPr sz="18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1" name="Google Shape;101;p15"/>
          <p:cNvGraphicFramePr/>
          <p:nvPr/>
        </p:nvGraphicFramePr>
        <p:xfrm>
          <a:off x="319375" y="228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{82160DBF-EF02-4480-9E84-B8F079448C76}</a:tableStyleId>
              </a:tblPr>
              <a:tblGrid>
                <a:gridCol w="2059625"/>
                <a:gridCol w="1342475"/>
                <a:gridCol w="1701050"/>
                <a:gridCol w="1701050"/>
                <a:gridCol w="1701050"/>
              </a:tblGrid>
              <a:tr h="772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" sz="13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Type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" sz="13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OS invité modifié ?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" sz="13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Isolation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" sz="13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Performance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fr" sz="13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Exemples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0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Virtualisation complète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🔒Forte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Moyenne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VMware, KVM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0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Para-virtualisation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🔒Forte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⚡Bonne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Xen,virtio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0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Conteneurisation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N/A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Moyenne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🚀Excellente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Docker, LXC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L’hyperviseur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9450" y="1853850"/>
            <a:ext cx="7688700" cy="17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527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2.1 Rôle</a:t>
            </a:r>
            <a:endParaRPr b="1" sz="527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527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L’hyperviseur est une couche logicielle qui :</a:t>
            </a:r>
            <a:endParaRPr sz="527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231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 sz="527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crée et exécute les </a:t>
            </a:r>
            <a:r>
              <a:rPr b="1" lang="fr" sz="527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machines virtuelles (VM)</a:t>
            </a:r>
            <a:r>
              <a:rPr lang="fr" sz="527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lang="fr" sz="527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527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231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 sz="527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alloue et arbitre les </a:t>
            </a:r>
            <a:r>
              <a:rPr b="1" lang="fr" sz="527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ressources matérielles</a:t>
            </a:r>
            <a:r>
              <a:rPr lang="fr" sz="527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(CPU, mémoire, disques, interfaces réseau).</a:t>
            </a:r>
            <a:endParaRPr sz="527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8" name="Google Shape;108;p16"/>
          <p:cNvGraphicFramePr/>
          <p:nvPr/>
        </p:nvGraphicFramePr>
        <p:xfrm>
          <a:off x="729450" y="334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{82160DBF-EF02-4480-9E84-B8F079448C76}</a:tableStyleId>
              </a:tblPr>
              <a:tblGrid>
                <a:gridCol w="1915875"/>
                <a:gridCol w="3328500"/>
                <a:gridCol w="2622175"/>
              </a:tblGrid>
              <a:tr h="43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Type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Description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Exemples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Type 1 (bare metal)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Directement sur le matériel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/>
                        <a:t>(OS dédié pour l’hyperviseur)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VMware ESXi, KVM, Hyper-V, Proxmox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5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Type 2 (hébergé)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Sur un OS hote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/>
                        <a:t>(Windows, Linux, Mac …)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VirtualBox, VMware Workstation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L’hyperviseur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727650" y="1853850"/>
            <a:ext cx="7688700" cy="32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 Types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https://fr.wikipedia.org/wiki/Hyperviseur</a:t>
            </a:r>
            <a:endParaRPr i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⚙️ En pratique : en R&amp;T, on utilise souvent </a:t>
            </a: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VirtualBox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pour les TP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625" y="2209225"/>
            <a:ext cx="3277725" cy="22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8025" y="1602450"/>
            <a:ext cx="3739325" cy="29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Virtualisation CPU et mémoire</a:t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729450" y="1899575"/>
            <a:ext cx="7688700" cy="29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3.1 CPU : modes et isolation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processeurs modernes (Intel VT-x, AMD-V) offrent :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instructions spécifiques pour </a:t>
            </a:r>
            <a:r>
              <a:rPr b="1"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passer du mode invité au mode hôte</a:t>
            </a: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sans overhead excessif,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gestion de </a:t>
            </a:r>
            <a:r>
              <a:rPr b="1"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contextes multiples</a:t>
            </a:r>
            <a:r>
              <a:rPr lang="f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(VMCS : Virtual Machine Control Structure).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320" y="3222545"/>
            <a:ext cx="4557350" cy="19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Virtualisation CPU et mémoire</a:t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729450" y="2078875"/>
            <a:ext cx="7688700" cy="29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Fonctionnalités moderne :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Nested Virtualization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exécution de VM dans une VM (clouds).</a:t>
            </a:r>
            <a:b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AMD SEV / Intel TDX</a:t>
            </a: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chiffrement mémoire par VM.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fr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https://azure.microsoft.com/en-us/blog/nested-virtualization-in-azure/</a:t>
            </a:r>
            <a:endParaRPr i="1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926" y="2711821"/>
            <a:ext cx="4213249" cy="23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 Virtualisation CPU et mémoire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729450" y="2078875"/>
            <a:ext cx="7688700" cy="30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3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 Mémoire : traduction double</a:t>
            </a:r>
            <a:endParaRPr b="1" sz="134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3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Deux niveaux :</a:t>
            </a:r>
            <a:endParaRPr sz="134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873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fr" sz="13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 invité → pages virtuelles de l’OS invité</a:t>
            </a:r>
            <a:br>
              <a:rPr lang="fr" sz="13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34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873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fr" sz="13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invité → pages physiques gérées par l’hyperviseur</a:t>
            </a:r>
            <a:endParaRPr sz="134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3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Technos associées :</a:t>
            </a:r>
            <a:endParaRPr sz="134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873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fr" sz="13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EPT (Intel)</a:t>
            </a:r>
            <a:r>
              <a:rPr lang="fr" sz="13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b="1" lang="fr" sz="13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RVI (AMD)</a:t>
            </a:r>
            <a:r>
              <a:rPr lang="fr" sz="13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second-level address translation</a:t>
            </a:r>
            <a:br>
              <a:rPr lang="fr" sz="13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34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4873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fr" sz="13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MMU et TLB</a:t>
            </a:r>
            <a:r>
              <a:rPr lang="fr" sz="13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accélération de la traduction d’adresses.</a:t>
            </a:r>
            <a:endParaRPr sz="134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0" marR="3810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3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🧠 </a:t>
            </a:r>
            <a:r>
              <a:rPr b="1" lang="fr" sz="13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retenir :</a:t>
            </a:r>
            <a:r>
              <a:rPr lang="fr" sz="13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2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Ces technologies réduisent le coût de la virtualisation mémoire et augmentent la densité de VM par hôte.</a:t>
            </a:r>
            <a:endParaRPr sz="12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Overcommit Memory</a:t>
            </a:r>
            <a:endParaRPr sz="2300"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9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</a:t>
            </a:r>
            <a:r>
              <a:rPr b="1" lang="fr" sz="19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overcommit</a:t>
            </a:r>
            <a:r>
              <a:rPr lang="fr" sz="19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consiste à allouer aux machines virtuelles </a:t>
            </a:r>
            <a:r>
              <a:rPr b="1" lang="fr" sz="19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plus de mémoire que la RAM réellement disponible sur l’hôte</a:t>
            </a:r>
            <a:r>
              <a:rPr lang="fr" sz="19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93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9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Pourquoi ?</a:t>
            </a:r>
            <a:endParaRPr b="1" sz="193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6335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 sz="19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Toutes les VMs n’utilisent pas leur mémoire à 100% simultanément.</a:t>
            </a:r>
            <a:endParaRPr sz="193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633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 sz="19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Optimise la densité de VMs par serveur.</a:t>
            </a:r>
            <a:endParaRPr sz="193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9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Risques :</a:t>
            </a:r>
            <a:endParaRPr b="1" sz="193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6335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 sz="19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Saturation de la RAM → swapping → fortes dégradations de performance.</a:t>
            </a:r>
            <a:endParaRPr sz="193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633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 sz="19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Doit être combiné avec des mécanismes de régulation (ballooning / TPS).</a:t>
            </a:r>
            <a:endParaRPr sz="193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