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Roboto Mon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6E1DD8-A530-42B8-85E1-BF57C930B03D}">
  <a:tblStyle styleId="{706E1DD8-A530-42B8-85E1-BF57C930B0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4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italic.fntdata"/><Relationship Id="rId10" Type="http://schemas.openxmlformats.org/officeDocument/2006/relationships/slide" Target="slides/slide4.xml"/><Relationship Id="rId32" Type="http://schemas.openxmlformats.org/officeDocument/2006/relationships/font" Target="fonts/Raleway-bold.fntdata"/><Relationship Id="rId13" Type="http://schemas.openxmlformats.org/officeDocument/2006/relationships/slide" Target="slides/slide7.xml"/><Relationship Id="rId35" Type="http://schemas.openxmlformats.org/officeDocument/2006/relationships/font" Target="fonts/Lato-regular.fntdata"/><Relationship Id="rId12" Type="http://schemas.openxmlformats.org/officeDocument/2006/relationships/slide" Target="slides/slide6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9.xml"/><Relationship Id="rId37" Type="http://schemas.openxmlformats.org/officeDocument/2006/relationships/font" Target="fonts/Lato-italic.fntdata"/><Relationship Id="rId14" Type="http://schemas.openxmlformats.org/officeDocument/2006/relationships/slide" Target="slides/slide8.xml"/><Relationship Id="rId36" Type="http://schemas.openxmlformats.org/officeDocument/2006/relationships/font" Target="fonts/Lato-bold.fntdata"/><Relationship Id="rId17" Type="http://schemas.openxmlformats.org/officeDocument/2006/relationships/slide" Target="slides/slide11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10.xml"/><Relationship Id="rId38" Type="http://schemas.openxmlformats.org/officeDocument/2006/relationships/font" Target="fonts/La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59fe2574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a59fe2574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59fe25744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59fe25744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59fe25744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a59fe25744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59fe2574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a59fe2574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59fe25744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a59fe25744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59fe25744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59fe25744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59fe2574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a59fe2574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59fe25744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59fe25744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59fe25744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59fe25744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59fe25744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a59fe25744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59fe25744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59fe25744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59fe2574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59fe2574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59fe25744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59fe2574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59fe25744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a59fe25744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59fe25744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59fe25744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59fe25744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59fe25744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59fe25744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a59fe2574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59fe25744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59fe25744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59fe25744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59fe25744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59fe25744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a59fe25744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À retenir :</a:t>
            </a:r>
            <a:r>
              <a:rPr lang="fr">
                <a:solidFill>
                  <a:schemeClr val="dk1"/>
                </a:solidFill>
              </a:rPr>
              <a:t> Les </a:t>
            </a:r>
            <a:r>
              <a:rPr i="1" lang="fr">
                <a:solidFill>
                  <a:schemeClr val="dk1"/>
                </a:solidFill>
              </a:rPr>
              <a:t>namespaces</a:t>
            </a:r>
            <a:r>
              <a:rPr lang="fr">
                <a:solidFill>
                  <a:schemeClr val="dk1"/>
                </a:solidFill>
              </a:rPr>
              <a:t> permettent une isolation logique et sécurisée entre processus, sans hyperviseur.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59fe2574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59fe2574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59fe25744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a59fe25744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59fe25744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59fe2574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59fe2574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59fe2574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Virtualisation et Conteneurisation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Guillaume Urvoy-Keller - Novembre 2022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Amaury Boller - Révision Octobre 2025</a:t>
            </a:r>
            <a:endParaRPr sz="1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Partie 2 — </a:t>
            </a:r>
            <a:r>
              <a:rPr lang="fr"/>
              <a:t>De la virtualisation système à la conteneurisation moderne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750" y="3714100"/>
            <a:ext cx="2768246" cy="11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050" y="2247888"/>
            <a:ext cx="1252372" cy="1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Stockage et réseaux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29450" y="2078875"/>
            <a:ext cx="7688700" cy="28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6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 Volumes</a:t>
            </a:r>
            <a:endParaRPr b="1" sz="16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conteneurs sont éphémères : leurs données disparaissent à l’arrêt.</a:t>
            </a:r>
            <a:br>
              <a:rPr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1"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r>
              <a:rPr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permettent de rendre les données persistantes :</a:t>
            </a:r>
            <a:endParaRPr sz="14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docker run --volume &lt;host-path&gt;:&lt;container-path&gt;</a:t>
            </a:r>
            <a:endParaRPr sz="14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Exemple:</a:t>
            </a:r>
            <a:endParaRPr sz="14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1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$ docker run -v $(pwd):/data myimage</a:t>
            </a:r>
            <a:endParaRPr sz="141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5.2 Réseaux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729450" y="1761375"/>
            <a:ext cx="768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 conteneur dispose de sa propre interface virtuelle (veth).</a:t>
            </a:r>
            <a:b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crée un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 réseau par défaut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r" sz="1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docker0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reliant les conteneurs entre eux et à l’hôte.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$ ip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1: lo: &lt;LOOPBACK,UP,LOWER_UP&gt; mtu 65536 qdisc noqueue state UNKNOWN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link/loopback 00:00:00:00:00:00 brd 00:00:00:00:00:00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inet 127.0.0.1/8 scope host 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2: ens33: &lt;BROADCAST,MULTICAST,UP,LOWER_UP&gt; mtu 1500 qdisc fq_codel state UP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link/ether 00:0c:29:3b:72:9a brd ff:ff:ff:ff:ff:ff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inet 192.168.1.50/24 brd 192.168.1.255 scope global ens33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3: docker0: &lt;NO-CARRIER,BROADCAST,MULTICAST,UP&gt; mtu 1500 qdisc noqueue state DOWN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link/ether 02:42:29:5a:9b:7d brd ff:ff:ff:ff:ff:ff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inet 172.17.0.1/16 brd 172.17.255.255 scope global docker0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5: veth1c2f3a0@if4: &lt;BROADCAST,MULTICAST,UP,LOWER_UP&gt; mtu 1500 qdisc noqueue master docker0 state UP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link/ether 2a:e3:b1:41:37:2c brd ff:ff:ff:ff:ff:ff link-netnsid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5.2 Réseaux (suite)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729450" y="2078875"/>
            <a:ext cx="7688700" cy="28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Interprétation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docker0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 réseau virtuel créé par Docker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commun à tous les conteneurs par défaut.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vethXXXX@ifYY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paires d’interfaces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veth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dans le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namespace réseau du conteneur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l’autre dans le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namespace de l’hôte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attachée au bridge </a:t>
            </a:r>
            <a:r>
              <a:rPr lang="fr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docker0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 conteneur reçoit une IP dans le réseau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172.17.0.0/16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(natif Docker).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5.3 Réseaux: Exposition et mapping des ports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Principe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conteneurs Docker sont isolés :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➡️ leurs ports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sont pas accessibles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depuis l’extérieur par défaut.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mapping de ports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000" y="3278475"/>
            <a:ext cx="5225000" cy="1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5.3 Réseaux: Exposition et mapping des ports (suite)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729450" y="2078875"/>
            <a:ext cx="7688700" cy="28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se passe-t-il réellement ?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crée une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règle NAT (iptables)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le port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8080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l’hôte est redirigé vers le port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 conteneur.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conteneur écoute sur son interface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eth0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interne (ex :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172.17.0.2:80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L’hôte devient l’interface publique :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http://&lt;IP_HOTE&gt;:8080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atteint le conteneur.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 d’usage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Serveur web :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-p 8080:80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Serveur SSH dans un conteneur :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-p 2222:22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Serveur VoIP (SIP/RTP) : multiples ports à mapper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 interne exposée à un 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48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Images Docker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48450" y="1793125"/>
            <a:ext cx="76887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6.1 Structure et fonctionnement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Qu’est-ce qu’une image Docker 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 un </a:t>
            </a:r>
            <a:r>
              <a:rPr i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modèle immuable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contenant tout le nécessaire pour exécuter une application 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système minimal (ex : Debian slim),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binaires, librairies, dépendances,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configuration, commande de lancement.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Caractéristiques clés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Immuable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une fois construite, elle ne change pas.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Portable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identique sur toute machine Docker.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Layered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composée de </a:t>
            </a:r>
            <a:r>
              <a:rPr i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couches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superposées (layers).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Stockée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dans un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registry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Docker Hub, GitHub Container Registry, registry local…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925" y="2812375"/>
            <a:ext cx="3039799" cy="224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Images Docker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729450" y="1761375"/>
            <a:ext cx="7688700" cy="31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6.2 Création et optimisation d’une image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Dockerfile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Fichier texte décrivant les instructions pour construire une image.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Exemple: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FROM debian:12-slim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RUN apt-get update &amp;&amp; apt-get install -y nginx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COPY index.html /var/www/html/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CMD ["nginx", "-g", "daemon off;"]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Images Docker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729450" y="2078875"/>
            <a:ext cx="7688700" cy="30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6.3 Les layers (couches)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crée une couche </a:t>
            </a:r>
            <a:r>
              <a:rPr i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 instruction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Exemple 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couche base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RUN apt-get install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couche logiciel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COPY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couche fichiers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CMD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métadonnée (pas une couche)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Optimisation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Grouper les commandes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RUN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pour réduire les layers.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Utiliser des bases légères :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alpine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slim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Ajouter un </a:t>
            </a:r>
            <a:r>
              <a:rPr lang="f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.dockerignore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pour éviter les fichiers inutiles dans l’image.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images légères réduisent le stockage, la RAM et améliorent les temps de déploiement.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7</a:t>
            </a:r>
            <a:r>
              <a:rPr lang="fr"/>
              <a:t>. Orchestration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727650" y="1913775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6.1 Docker Swarm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 cluster intégré à Docker.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Facile à mettre en œuvre, utile pour la pédagogie.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Moins utilisé en production (abandonné depuis 2023).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6.2 Kubernetes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industriel.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Gère des centaines de conteneurs sur un cluster.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 : Pods, Services, Ingress, Namespace (au sens K8s).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💡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Lien avec le réseau :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Kubernetes s’appuie sur des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CNI (Container Network Interface)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pour gérer la connectivité (Flannel, Calico, Cilium...).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8. Kubernetes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8.1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Présentation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Kubernetes (K8s)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 une plateforme open source permettant 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déploiement,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L’orchestration,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L’auto-scaling,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L’auto-réparation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conteneurs sur un cluster de machines.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Introduction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2078875"/>
            <a:ext cx="7688700" cy="29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virtualisation classique (machines virtuelles) repose sur un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hyperviseur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isole des systèmes d’exploitation complets.</a:t>
            </a:r>
            <a:b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pour certains usages — développement, microservices, déploiement rapide — cette approche devient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 coûteuse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 VM embarque un OS complet,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Démarrage lent,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Forte consommation de RAM et d’espace disque.</a:t>
            </a:r>
            <a:b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➡️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virtualisation légère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ou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conteneurisation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est née pour répondre à ces limites.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8. Kubernetes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729450" y="2078875"/>
            <a:ext cx="7688700" cy="28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8.2 Pourquoi Kubernetes ?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Gestion automatique des pannes,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Mise à l’échelle transparente,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Réseau uniforme et cohérent (CNI),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Déploiement reproductible (manifests YAML),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massif dans les clouds (AKS, EKS, GKE, OVH Managed K8s).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8. Kubernetes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729450" y="2078875"/>
            <a:ext cx="76887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8.3 Concepts clés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plus petite unité déployable (un ou plusieurs conteneurs).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machine (VM ou physique) qui exécute les pods.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ensemble cohérent de nodes.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expose un pod / un groupe de pods via une IP stable.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CNI (Container Network Interface)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plugin réseau (Calico, Flannel, Cilium...).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8. Kubernetes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729450" y="1809675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8.4 Les objets essentiels</a:t>
            </a:r>
            <a:endParaRPr b="1" sz="140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Unité d’exécution : 1 ou plusieurs conteneurs partageant réseau et volumes.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Deployment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Gère la création, mise à jour et réplication des pods.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 : s’assurer qu'il y a toujours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pods nginx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actifs.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 d'exposer un ensemble de pods 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ClusterIP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réseau interne Kubernetes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NodePort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port ouvert sur les nodes.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LoadBalancer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intégré au cloud.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ConfigMap / Secret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4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 externalisée, sensible ou non.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8. Kubernetes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729450" y="1933950"/>
            <a:ext cx="80442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8.5 Kubernetes et le réseau (CNI)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 pod reçoit une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 routable dans le cluster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pod↔pod via plugins CNI :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Flannel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(simple, overlay VXLAN),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Calico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(routage BGP),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Cilium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(eBPF).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composant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kube-proxy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gère la mise en place des règles NAT/conntrack.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💡 Kubernetes repose sur des mécanismes réseau avancés : overlay, routage, filtrage, eBPF, load balancing, BGP…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9. Ouverture : convergence VM / Conteneurs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Les infrastructures modernes combinent :</a:t>
            </a:r>
            <a:endParaRPr>
              <a:solidFill>
                <a:schemeClr val="dk2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lang="fr">
                <a:solidFill>
                  <a:schemeClr val="dk2"/>
                </a:solidFill>
              </a:rPr>
              <a:t>VMs pour l’isolation forte et la sécurité,</a:t>
            </a:r>
            <a:br>
              <a:rPr lang="fr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lang="fr">
                <a:solidFill>
                  <a:schemeClr val="dk2"/>
                </a:solidFill>
              </a:rPr>
              <a:t>Conteneurs pour la flexibilité et la scalabilité.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Principe de la virtualisation légère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1853850"/>
            <a:ext cx="7688700" cy="31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5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Définition</a:t>
            </a:r>
            <a:endParaRPr b="1" sz="15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virtualisation légère consiste à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isoler plusieurs environnements d’exécution</a:t>
            </a: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(conteneurs)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 sein du même noyau Linux</a:t>
            </a: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 conteneur possède :</a:t>
            </a:r>
            <a:endParaRPr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785" lvl="0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Char char="●"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processus</a:t>
            </a: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785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Char char="●"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système de fichiers</a:t>
            </a: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785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Char char="●"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pile réseau</a:t>
            </a: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partage le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même noyau</a:t>
            </a: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l’hôte.</a:t>
            </a:r>
            <a:endParaRPr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🧩 </a:t>
            </a:r>
            <a:r>
              <a:rPr b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Différence majeure avec les VM :</a:t>
            </a:r>
            <a:endParaRPr b="1"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785" lvl="0" marL="838200" marR="3810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Char char="●"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VM → virtualisation </a:t>
            </a:r>
            <a:r>
              <a:rPr i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matériel</a:t>
            </a:r>
            <a:endParaRPr i="1" sz="13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785" lvl="0" marL="838200" marR="381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Char char="●"/>
            </a:pPr>
            <a:r>
              <a:rPr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Conteneur → virtualisation </a:t>
            </a:r>
            <a:r>
              <a:rPr i="1" lang="fr" sz="13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système d’exploitation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f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Objectifs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8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Démarrer des applications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instantanément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Réduire la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consommation de ressources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Faciliter la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portabilité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environnements logiciels,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Simplifier le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déploiement et la maintenance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100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Les fondations techniques sous Linux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15272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Namespaces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Introduits dans le noyau Linux à partir de la version 2.4, ils permettent d’isoler ce qu’un processus peut « voir » 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826375" y="20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{706E1DD8-A530-42B8-85E1-BF57C930B03D}</a:tableStyleId>
              </a:tblPr>
              <a:tblGrid>
                <a:gridCol w="1472725"/>
                <a:gridCol w="2447650"/>
                <a:gridCol w="3318625"/>
              </a:tblGrid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Namespace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Role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Exemple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PID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Isoler les processus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Chaque conteneur a son propre PID 1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NET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Isoler la pile réseau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Interfaces virtuelles, tables de routage propres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MNT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Isoler les montages de fichiers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Chaque conteneur a son rootfs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UTS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Isoler les noms d’hôtes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Chaque conteneur a son hostname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IPC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Isoler la mémoire partagée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Pas de conflit entre processus interconteneurs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USER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Isoler les identités utilisateurs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UID/GID mappés sur l’hôte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8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*TIME </a:t>
                      </a:r>
                      <a:r>
                        <a:rPr lang="fr" sz="600"/>
                        <a:t>(since Linux kernel 5.6)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Permet d’isoler l’horloge système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3.2 Control Groups (cgroups)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9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cgroups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(apparus en 2008) permettent de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limiter et contrôler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l’usage des ressources 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CPU, mémoire, disque, réseau.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hiérarchique : chaque processus appartient à un groupe.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 :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Limiter un conteneur à 512 Mo de RAM et 50 % du CPU.</a:t>
            </a:r>
            <a:b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cgroups assurent que ce conteneur n’impacte pas les autres.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Depuis 2020 :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adoption du </a:t>
            </a: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cgroups v2</a:t>
            </a: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système unifié plus simple et performant.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Conteneurs : l’écosystème moderne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29450" y="2078875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 Docker : moteur de conteneurs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Lancé en 2013,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rendu la virtualisation légère accessible 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 la création et la distribution d’images,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Automatise l’isolation (namespaces, cgroups),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Offre un format standard et portable (image Docker).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 :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 docker run -it debian /bin/bash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root@container:/# echo "Bonjour, BUT Info !"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400"/>
              <a:t>➡️ Lancement instantané d’un environnement Debian isolé.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4.2 Containerd et Podman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s’appuie aujourd’hui sur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containerd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le moteur de conteneurs standardisé par la CNCF.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Cloud Native Computing Foundation est un projet de la Linux Foundation qui a été fondé en 2015 pour aider à faire progresser la technologie des conteneurs et rassembler les industries technologiques autour de son évolution.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Podman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alternative “rootless” (sans privilèges administrateur), est de plus en plus utilisé dans les environnements sécurisés et pédagogiques.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4.3 Architecture simplifiée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1149200" y="4609175"/>
            <a:ext cx="76887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Source: docker.com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200" y="1771025"/>
            <a:ext cx="6574326" cy="292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